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7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68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EEBCD9"/>
    <a:srgbClr val="CCFF66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14022"/>
            </a:avLst>
          </a:prstGeom>
          <a:solidFill>
            <a:schemeClr val="bg1">
              <a:alpha val="6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7426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033811" y="930949"/>
            <a:ext cx="5733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n w="165100">
                  <a:solidFill>
                    <a:srgbClr val="EEBCD9"/>
                  </a:solidFill>
                </a:ln>
                <a:solidFill>
                  <a:sysClr val="windowText" lastClr="000000">
                    <a:alpha val="33000"/>
                  </a:sysClr>
                </a:solidFill>
              </a:rPr>
              <a:t>What Do I Do?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0670" y="930949"/>
            <a:ext cx="2877759" cy="514841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033812" y="930950"/>
            <a:ext cx="5733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n w="76200">
                  <a:solidFill>
                    <a:schemeClr val="bg1"/>
                  </a:solidFill>
                </a:ln>
                <a:solidFill>
                  <a:schemeClr val="accent1"/>
                </a:solidFill>
              </a:rPr>
              <a:t>What Do I Do?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33811" y="930950"/>
            <a:ext cx="5733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n w="76200">
                  <a:noFill/>
                </a:ln>
                <a:solidFill>
                  <a:schemeClr val="accent1"/>
                </a:solidFill>
              </a:rPr>
              <a:t>What Do I Do?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810" y="2203696"/>
            <a:ext cx="57335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On each slide, you will see a picture. 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0" name="Chevron 19"/>
          <p:cNvSpPr/>
          <p:nvPr/>
        </p:nvSpPr>
        <p:spPr>
          <a:xfrm>
            <a:off x="617761" y="2265804"/>
            <a:ext cx="321353" cy="275893"/>
          </a:xfrm>
          <a:prstGeom prst="chevron">
            <a:avLst/>
          </a:prstGeom>
          <a:solidFill>
            <a:srgbClr val="EEBCD9"/>
          </a:solidFill>
          <a:ln>
            <a:solidFill>
              <a:srgbClr val="EE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hevron 20"/>
          <p:cNvSpPr/>
          <p:nvPr/>
        </p:nvSpPr>
        <p:spPr>
          <a:xfrm>
            <a:off x="617760" y="2802960"/>
            <a:ext cx="321353" cy="275893"/>
          </a:xfrm>
          <a:prstGeom prst="chevron">
            <a:avLst/>
          </a:prstGeom>
          <a:solidFill>
            <a:srgbClr val="EEBCD9"/>
          </a:solidFill>
          <a:ln>
            <a:solidFill>
              <a:srgbClr val="EE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33809" y="2740851"/>
            <a:ext cx="49468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You need to: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GB" sz="2000" dirty="0"/>
              <a:t>say what you see;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GB" sz="2000" dirty="0"/>
              <a:t>sound out the word using your fingers;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GB" sz="2000" dirty="0"/>
              <a:t>write the word on a whiteboard or a piece of paper.</a:t>
            </a:r>
          </a:p>
          <a:p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3" name="Chevron 22"/>
          <p:cNvSpPr/>
          <p:nvPr/>
        </p:nvSpPr>
        <p:spPr>
          <a:xfrm>
            <a:off x="611524" y="4543565"/>
            <a:ext cx="321353" cy="275893"/>
          </a:xfrm>
          <a:prstGeom prst="chevron">
            <a:avLst/>
          </a:prstGeom>
          <a:solidFill>
            <a:srgbClr val="EEBCD9"/>
          </a:solidFill>
          <a:ln>
            <a:solidFill>
              <a:srgbClr val="EEB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33809" y="4481456"/>
            <a:ext cx="57335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Then, you can click to reveal the correct spelling. Will you get them all right?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49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13158" y="1354758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44004" y="5389742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04414" y="1378210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36634" y="1715599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272314" y="1823543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03787" y="3548516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73616" y="5239501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>
                <a:solidFill>
                  <a:schemeClr val="accent1"/>
                </a:solidFill>
              </a:rPr>
              <a:t>kn</a:t>
            </a:r>
            <a:r>
              <a:rPr lang="en-GB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20076" y="4283922"/>
            <a:ext cx="2286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6699"/>
                </a:solidFill>
              </a:rPr>
              <a:t>kn</a:t>
            </a:r>
            <a:r>
              <a:rPr lang="en-GB" sz="4400" b="1" dirty="0"/>
              <a:t>ee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9144000" y="3466327"/>
            <a:ext cx="2623749" cy="4942629"/>
          </a:xfrm>
          <a:prstGeom prst="roundRect">
            <a:avLst>
              <a:gd name="adj" fmla="val 2664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358" y="2174705"/>
            <a:ext cx="2411592" cy="29009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3633" flipH="1">
            <a:off x="820454" y="3187142"/>
            <a:ext cx="821882" cy="476717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4750207" y="1057243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786998" y="3401300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104" y="1712773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895" y="4464929"/>
            <a:ext cx="434823" cy="54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4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1530574" y="1340275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62794" y="1677664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1498474" y="1785608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29947" y="3510581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99776" y="5201566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 err="1">
                <a:solidFill>
                  <a:schemeClr val="accent1"/>
                </a:solidFill>
              </a:rPr>
              <a:t>ch</a:t>
            </a:r>
            <a:r>
              <a:rPr lang="en-GB" dirty="0" err="1"/>
              <a:t>.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1546236" y="4245987"/>
            <a:ext cx="2286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6699"/>
                </a:solidFill>
              </a:rPr>
              <a:t>ch</a:t>
            </a:r>
            <a:r>
              <a:rPr lang="en-GB" sz="4400" b="1" dirty="0"/>
              <a:t>ef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976367" y="1019308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1028517" y="3377226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264" y="1674838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055" y="4426994"/>
            <a:ext cx="434823" cy="54931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853613" y="1254090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4459" y="5289074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449" y="1849754"/>
            <a:ext cx="1995786" cy="3321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86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13158" y="1354758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44004" y="5389742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04414" y="1378210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36634" y="1715599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272314" y="1823543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03787" y="3548516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73616" y="5239501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>
                <a:solidFill>
                  <a:schemeClr val="accent1"/>
                </a:solidFill>
              </a:rPr>
              <a:t>a</a:t>
            </a:r>
            <a:r>
              <a:rPr lang="en-GB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20076" y="4283922"/>
            <a:ext cx="2286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6699"/>
                </a:solidFill>
              </a:rPr>
              <a:t>a</a:t>
            </a:r>
            <a:r>
              <a:rPr lang="en-GB" sz="4400" b="1" dirty="0"/>
              <a:t>corn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9144000" y="3466327"/>
            <a:ext cx="2623749" cy="4942629"/>
          </a:xfrm>
          <a:prstGeom prst="roundRect">
            <a:avLst>
              <a:gd name="adj" fmla="val 2664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750207" y="1057243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750205" y="3398742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104" y="1712773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895" y="4464929"/>
            <a:ext cx="434823" cy="5493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060">
            <a:off x="1413959" y="2389749"/>
            <a:ext cx="2630378" cy="231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09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1530574" y="1340275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62794" y="1677664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1498474" y="1785608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29947" y="3510581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99776" y="5201566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>
                <a:solidFill>
                  <a:schemeClr val="accent1"/>
                </a:solidFill>
              </a:rPr>
              <a:t>ea</a:t>
            </a:r>
            <a:r>
              <a:rPr lang="en-GB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546236" y="4245987"/>
            <a:ext cx="2286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f</a:t>
            </a:r>
            <a:r>
              <a:rPr lang="en-GB" sz="4400" b="1" dirty="0">
                <a:solidFill>
                  <a:srgbClr val="FF6699"/>
                </a:solidFill>
              </a:rPr>
              <a:t>ea</a:t>
            </a:r>
            <a:r>
              <a:rPr lang="en-GB" sz="4400" b="1" dirty="0"/>
              <a:t>ther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976367" y="1019308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976365" y="3377226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264" y="1674838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055" y="4426994"/>
            <a:ext cx="434823" cy="54931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853613" y="1254090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4459" y="5289074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459" y="1970005"/>
            <a:ext cx="2315089" cy="3200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4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13158" y="1354758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44004" y="5389742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04414" y="1378210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36634" y="1715599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272314" y="1823543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03787" y="3548516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73616" y="5239501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>
                <a:solidFill>
                  <a:schemeClr val="accent1"/>
                </a:solidFill>
              </a:rPr>
              <a:t>y</a:t>
            </a:r>
            <a:r>
              <a:rPr lang="en-GB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252031" y="4332453"/>
            <a:ext cx="24803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p</a:t>
            </a:r>
            <a:r>
              <a:rPr lang="en-GB" sz="4400" b="1" dirty="0">
                <a:solidFill>
                  <a:srgbClr val="FF6699"/>
                </a:solidFill>
              </a:rPr>
              <a:t>y</a:t>
            </a:r>
            <a:r>
              <a:rPr lang="en-GB" sz="4400" b="1" dirty="0"/>
              <a:t>ramid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750207" y="1057243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750205" y="3384178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104" y="1712773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895" y="4464929"/>
            <a:ext cx="434823" cy="5493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288" y="2771060"/>
            <a:ext cx="3347207" cy="220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94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1530574" y="1340275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62794" y="1677664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1498474" y="1785608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29947" y="3510581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99776" y="5201566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>
                <a:solidFill>
                  <a:schemeClr val="accent1"/>
                </a:solidFill>
              </a:rPr>
              <a:t>c</a:t>
            </a:r>
            <a:r>
              <a:rPr lang="en-GB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546236" y="4245987"/>
            <a:ext cx="2286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i</a:t>
            </a:r>
            <a:r>
              <a:rPr lang="en-GB" sz="4400" b="1" dirty="0">
                <a:solidFill>
                  <a:srgbClr val="FF6699"/>
                </a:solidFill>
              </a:rPr>
              <a:t>c</a:t>
            </a:r>
            <a:r>
              <a:rPr lang="en-GB" sz="4400" b="1" dirty="0"/>
              <a:t>e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976367" y="1019308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976367" y="3360807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264" y="1674838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055" y="4426994"/>
            <a:ext cx="434823" cy="54931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853613" y="1254090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4459" y="5289074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813" y="2408859"/>
            <a:ext cx="2627422" cy="260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459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13158" y="1354758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44004" y="5389742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04414" y="1378210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36634" y="1715599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272314" y="1823543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03787" y="3548516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73616" y="5239501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>
                <a:solidFill>
                  <a:schemeClr val="accent1"/>
                </a:solidFill>
              </a:rPr>
              <a:t>are</a:t>
            </a:r>
            <a:r>
              <a:rPr lang="en-GB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252031" y="4332453"/>
            <a:ext cx="24803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squ</a:t>
            </a:r>
            <a:r>
              <a:rPr lang="en-GB" sz="4400" b="1" dirty="0">
                <a:solidFill>
                  <a:srgbClr val="FF6699"/>
                </a:solidFill>
              </a:rPr>
              <a:t>are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750207" y="1057243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750207" y="3398742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104" y="1712773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895" y="4464929"/>
            <a:ext cx="434823" cy="5493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682" y="2324089"/>
            <a:ext cx="2785511" cy="2777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56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1530574" y="1340275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62794" y="1677664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1498474" y="1785608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29947" y="3510581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99776" y="5201566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 err="1">
                <a:solidFill>
                  <a:schemeClr val="accent1"/>
                </a:solidFill>
              </a:rPr>
              <a:t>dge</a:t>
            </a:r>
            <a:r>
              <a:rPr lang="en-GB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546236" y="4245987"/>
            <a:ext cx="2286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bri</a:t>
            </a:r>
            <a:r>
              <a:rPr lang="en-GB" sz="4400" b="1" dirty="0">
                <a:solidFill>
                  <a:srgbClr val="FF6699"/>
                </a:solidFill>
              </a:rPr>
              <a:t>dge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976367" y="1019308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997495" y="3360807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264" y="1674838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055" y="4426994"/>
            <a:ext cx="434823" cy="54931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853613" y="1254090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4459" y="5289074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389" y="2232631"/>
            <a:ext cx="2177916" cy="2601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74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13158" y="1354758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44004" y="5389742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04414" y="1378210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36634" y="1715599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272314" y="1823543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03787" y="3548516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73616" y="5239501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 err="1">
                <a:solidFill>
                  <a:schemeClr val="accent1"/>
                </a:solidFill>
              </a:rPr>
              <a:t>gn</a:t>
            </a:r>
            <a:r>
              <a:rPr lang="en-GB" dirty="0" err="1"/>
              <a:t>.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5252031" y="4332453"/>
            <a:ext cx="24803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6699"/>
                </a:solidFill>
              </a:rPr>
              <a:t>gn</a:t>
            </a:r>
            <a:r>
              <a:rPr lang="en-GB" sz="4400" b="1" dirty="0"/>
              <a:t>ome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750207" y="1057243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771335" y="3376331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104" y="1712773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895" y="4464929"/>
            <a:ext cx="434823" cy="5493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221" y="2248281"/>
            <a:ext cx="1045342" cy="292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37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1530574" y="1340275"/>
            <a:ext cx="228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Write the word.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62794" y="1677664"/>
            <a:ext cx="24160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Remember to think about alternative spellings.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1498474" y="1785608"/>
            <a:ext cx="123568" cy="163886"/>
          </a:xfrm>
          <a:prstGeom prst="chevron">
            <a:avLst/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29947" y="3510581"/>
            <a:ext cx="2113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The correct spelling is…</a:t>
            </a:r>
            <a:endParaRPr lang="en-GB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99776" y="5201566"/>
            <a:ext cx="297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word contains the alternative spelling </a:t>
            </a:r>
            <a:r>
              <a:rPr lang="en-GB" b="1" dirty="0">
                <a:solidFill>
                  <a:schemeClr val="accent1"/>
                </a:solidFill>
              </a:rPr>
              <a:t>se</a:t>
            </a:r>
            <a:r>
              <a:rPr lang="en-GB" dirty="0"/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546236" y="4245987"/>
            <a:ext cx="2286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chee</a:t>
            </a:r>
            <a:r>
              <a:rPr lang="en-GB" sz="4400" b="1" dirty="0">
                <a:solidFill>
                  <a:srgbClr val="FF6699"/>
                </a:solidFill>
              </a:rPr>
              <a:t>se</a:t>
            </a:r>
            <a:endParaRPr lang="en-GB" sz="4400" b="1" dirty="0">
              <a:ln w="76200">
                <a:noFill/>
              </a:ln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976367" y="1019308"/>
            <a:ext cx="3346619" cy="1912771"/>
          </a:xfrm>
          <a:prstGeom prst="roundRect">
            <a:avLst>
              <a:gd name="adj" fmla="val 25001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976365" y="3360807"/>
            <a:ext cx="3346619" cy="2681683"/>
          </a:xfrm>
          <a:prstGeom prst="roundRect">
            <a:avLst>
              <a:gd name="adj" fmla="val 1860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264" y="1674838"/>
            <a:ext cx="434823" cy="5493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055" y="4426994"/>
            <a:ext cx="434823" cy="54931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853613" y="1254090"/>
            <a:ext cx="318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Say what you see.</a:t>
            </a:r>
            <a:endParaRPr lang="en-GB" sz="28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4459" y="5289074"/>
            <a:ext cx="2515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Now, sound it out.</a:t>
            </a:r>
            <a:endParaRPr lang="en-GB" sz="2000" b="1" dirty="0">
              <a:ln w="76200">
                <a:noFill/>
              </a:ln>
              <a:solidFill>
                <a:schemeClr val="accent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341" y="236059"/>
            <a:ext cx="7508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Alternative Spellings</a:t>
            </a:r>
            <a:endParaRPr lang="en-GB" sz="2000" b="1" dirty="0">
              <a:ln w="76200">
                <a:noFill/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23686" y="250049"/>
            <a:ext cx="2034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Quick Write</a:t>
            </a:r>
            <a:endParaRPr lang="en-GB" sz="2000" b="1" dirty="0">
              <a:ln w="76200">
                <a:noFill/>
              </a:ln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613" y="2678679"/>
            <a:ext cx="3124642" cy="2022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39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4653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98</TotalTime>
  <Words>472</Words>
  <Application>Microsoft Office PowerPoint</Application>
  <PresentationFormat>On-screen Show (4:3)</PresentationFormat>
  <Paragraphs>99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Ebony Whittaker</dc:creator>
  <cp:lastModifiedBy>bev Hedley</cp:lastModifiedBy>
  <cp:revision>10</cp:revision>
  <dcterms:created xsi:type="dcterms:W3CDTF">2021-09-01T15:43:54Z</dcterms:created>
  <dcterms:modified xsi:type="dcterms:W3CDTF">2022-01-03T15:47:56Z</dcterms:modified>
</cp:coreProperties>
</file>